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Kaustab P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24T11:33:08.065">
    <p:pos x="3148" y="725"/>
    <p:text>a patch-based representation that combines a point with the lo- cal window centered at that point to increase their discriminative abilities and minimize patch-based multi-view photometric consistency error.</p:text>
  </p:cm>
  <p:cm authorId="0" idx="2" dt="2021-04-24T11:04:19.351">
    <p:pos x="3148" y="825"/>
    <p:text>PoseCNN takes a source view image Is and a target view image It as input and predicts the relative pose Tt→− s be- tween two consecutive frames.</p:text>
  </p:cm>
  <p:cm authorId="0" idx="3" dt="2021-04-24T11:35:24.146">
    <p:pos x="3148" y="925"/>
    <p:text>To handle the large non-texture regions, we propose a Plane-regularization Module to extract homogeneous-color regions using large superpixels and enforce that the predicted depth map within a su- perpixel may be approximated by a plane.</p:text>
  </p:cm>
  <p:cm authorId="0" idx="4" dt="2021-04-24T11:03:53.096">
    <p:pos x="3148" y="1025"/>
    <p:text>DepthCNN takes a target view image I_t as input and outputs its corresponding depth D_t.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4-24T11:49:12.286">
    <p:pos x="196" y="725"/>
    <p:text>the large proportion of the non-texture regions in indoor scenes can easily overwhelm the training process, leading to trivial solutions where DepthCNN always predicts an infinity depth, and PoseCNN always gives an identity rotation. Thus, only points within textured regions should be kept in the training pro- cess to avoid the network being stuck in such trivial results.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47cfb2a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47cfb2a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47cfb2a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47cfb2a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47cfb2a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47cfb2a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47cfb2a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47cfb2a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47cfb2a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47cfb2a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47cfb2a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47cfb2a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47cfb2af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47cfb2af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47cfb2af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47cfb2a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7cfb2a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7cfb2a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47cfb2af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47cfb2af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6ea57c5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46ea57c5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47cfb2af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47cfb2af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46ea57c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46ea57c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47cfb2a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47cfb2a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47cfb2a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47cfb2a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7cfb2af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7cfb2a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6ea57c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6ea57c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46ea57c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46ea57c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46ea57c5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46ea57c5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46ea57c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46ea57c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46ea57c5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46ea57c5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47cfb2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47cfb2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47cfb2a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47cfb2a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P</a:t>
            </a:r>
            <a:r>
              <a:rPr baseline="30000" lang="en" sz="3000"/>
              <a:t>2</a:t>
            </a:r>
            <a:r>
              <a:rPr lang="en" sz="3000"/>
              <a:t>Net:Patch-match and Plane-regularization for Unsupervised Indoor Depth Estimation</a:t>
            </a:r>
            <a:endParaRPr sz="3000"/>
          </a:p>
          <a:p>
            <a:pPr indent="0" lvl="0" marL="0" rtl="0" algn="ctr">
              <a:spcBef>
                <a:spcPts val="0"/>
              </a:spcBef>
              <a:spcAft>
                <a:spcPts val="0"/>
              </a:spcAft>
              <a:buNone/>
            </a:pPr>
            <a:r>
              <a:rPr baseline="30000" lang="en" sz="3000"/>
              <a:t> </a:t>
            </a:r>
            <a:endParaRPr baseline="30000" sz="3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12" name="Google Shape;112;p2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- 500</a:t>
            </a:r>
            <a:endParaRPr/>
          </a:p>
        </p:txBody>
      </p:sp>
      <p:pic>
        <p:nvPicPr>
          <p:cNvPr id="113" name="Google Shape;113;p22"/>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19" name="Google Shape;119;p2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- 2000</a:t>
            </a:r>
            <a:endParaRPr/>
          </a:p>
        </p:txBody>
      </p:sp>
      <p:pic>
        <p:nvPicPr>
          <p:cNvPr id="120" name="Google Shape;120;p23"/>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26" name="Google Shape;126;p2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- 2000</a:t>
            </a:r>
            <a:endParaRPr/>
          </a:p>
        </p:txBody>
      </p:sp>
      <p:pic>
        <p:nvPicPr>
          <p:cNvPr id="127" name="Google Shape;127;p24"/>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33" name="Google Shape;133;p2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previous results highlight the shortcomings of SLIC:</a:t>
            </a:r>
            <a:endParaRPr/>
          </a:p>
          <a:p>
            <a:pPr indent="-342900" lvl="0" marL="457200" rtl="0" algn="l">
              <a:spcBef>
                <a:spcPts val="1200"/>
              </a:spcBef>
              <a:spcAft>
                <a:spcPts val="0"/>
              </a:spcAft>
              <a:buSzPts val="1800"/>
              <a:buAutoNum type="arabicPeriod"/>
            </a:pPr>
            <a:r>
              <a:rPr lang="en"/>
              <a:t>The generated superpixels capture the textureless regions in either extremely dense or sparse manner.</a:t>
            </a:r>
            <a:endParaRPr/>
          </a:p>
          <a:p>
            <a:pPr indent="-342900" lvl="0" marL="457200" rtl="0" algn="l">
              <a:spcBef>
                <a:spcPts val="0"/>
              </a:spcBef>
              <a:spcAft>
                <a:spcPts val="0"/>
              </a:spcAft>
              <a:buSzPts val="1800"/>
              <a:buAutoNum type="arabicPeriod"/>
            </a:pPr>
            <a:r>
              <a:rPr lang="en"/>
              <a:t>The generated superpixels do align themselves along the planar surfaces </a:t>
            </a:r>
            <a:r>
              <a:rPr lang="en"/>
              <a:t>and ,hence, are not useful for enforcing the planarity constraints.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39" name="Google Shape;139;p2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scale parameter</a:t>
            </a:r>
            <a:endParaRPr/>
          </a:p>
        </p:txBody>
      </p:sp>
      <p:pic>
        <p:nvPicPr>
          <p:cNvPr id="140" name="Google Shape;140;p26"/>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46" name="Google Shape;146;p2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scale parameter</a:t>
            </a:r>
            <a:endParaRPr/>
          </a:p>
        </p:txBody>
      </p:sp>
      <p:pic>
        <p:nvPicPr>
          <p:cNvPr id="147" name="Google Shape;147;p27"/>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53" name="Google Shape;153;p2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sigma parameter</a:t>
            </a:r>
            <a:endParaRPr/>
          </a:p>
        </p:txBody>
      </p:sp>
      <p:pic>
        <p:nvPicPr>
          <p:cNvPr id="154" name="Google Shape;154;p28"/>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60" name="Google Shape;160;p2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sigma parameter</a:t>
            </a:r>
            <a:endParaRPr/>
          </a:p>
        </p:txBody>
      </p:sp>
      <p:pic>
        <p:nvPicPr>
          <p:cNvPr id="161" name="Google Shape;161;p29"/>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67" name="Google Shape;167;p3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min_size parameter</a:t>
            </a:r>
            <a:endParaRPr/>
          </a:p>
        </p:txBody>
      </p:sp>
      <p:pic>
        <p:nvPicPr>
          <p:cNvPr id="168" name="Google Shape;168;p30"/>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74" name="Google Shape;174;p3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Varying min_size parameter</a:t>
            </a:r>
            <a:endParaRPr/>
          </a:p>
        </p:txBody>
      </p:sp>
      <p:pic>
        <p:nvPicPr>
          <p:cNvPr id="175" name="Google Shape;175;p31"/>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Unsupervised depth estimation</a:t>
            </a:r>
            <a:endParaRPr/>
          </a:p>
          <a:p>
            <a:pPr indent="-342900" lvl="1" marL="914400" rtl="0" algn="l">
              <a:spcBef>
                <a:spcPts val="0"/>
              </a:spcBef>
              <a:spcAft>
                <a:spcPts val="0"/>
              </a:spcAft>
              <a:buSzPts val="1800"/>
              <a:buChar char="○"/>
            </a:pPr>
            <a:r>
              <a:rPr lang="en" sz="1800"/>
              <a:t>Extract discriminative keypoints with large local gradients and use patches centered at each point as its representation</a:t>
            </a:r>
            <a:endParaRPr sz="1800"/>
          </a:p>
          <a:p>
            <a:pPr indent="-342900" lvl="1" marL="914400" rtl="0" algn="l">
              <a:spcBef>
                <a:spcPts val="0"/>
              </a:spcBef>
              <a:spcAft>
                <a:spcPts val="0"/>
              </a:spcAft>
              <a:buSzPts val="1800"/>
              <a:buChar char="○"/>
            </a:pPr>
            <a:r>
              <a:rPr lang="en" sz="1800"/>
              <a:t>patch-match: A patch-based warping process that assumes the same depth for pixels within a local patch is proposed for a more robust matching.</a:t>
            </a:r>
            <a:endParaRPr sz="1800"/>
          </a:p>
          <a:p>
            <a:pPr indent="-342900" lvl="1" marL="914400" rtl="0" algn="l">
              <a:spcBef>
                <a:spcPts val="0"/>
              </a:spcBef>
              <a:spcAft>
                <a:spcPts val="0"/>
              </a:spcAft>
              <a:buSzPts val="1800"/>
              <a:buChar char="○"/>
            </a:pPr>
            <a:r>
              <a:rPr lang="en" sz="1800"/>
              <a:t>plane- regularization: we propose to use superpixels to represent those homogeneous-texture or non-texture piecewise planar regions and regularize the depth consistency within each superpixel.</a:t>
            </a:r>
            <a:endParaRPr sz="1800"/>
          </a:p>
          <a:p>
            <a:pPr indent="-342900" lvl="0" marL="457200" rtl="0" algn="l">
              <a:spcBef>
                <a:spcPts val="0"/>
              </a:spcBef>
              <a:spcAft>
                <a:spcPts val="0"/>
              </a:spcAft>
              <a:buSzPts val="1800"/>
              <a:buChar char="●"/>
            </a:pPr>
            <a:r>
              <a:rPr lang="en"/>
              <a:t>This approach is most suitable for indoor scene depth estimation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Felzenszwalb</a:t>
            </a:r>
            <a:endParaRPr/>
          </a:p>
        </p:txBody>
      </p:sp>
      <p:sp>
        <p:nvSpPr>
          <p:cNvPr id="181" name="Google Shape;181;p3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previous results highlight the following advantages of </a:t>
            </a:r>
            <a:r>
              <a:rPr lang="en"/>
              <a:t>Felzenszwalb</a:t>
            </a:r>
            <a:r>
              <a:rPr lang="en"/>
              <a:t>:</a:t>
            </a:r>
            <a:endParaRPr/>
          </a:p>
          <a:p>
            <a:pPr indent="-342900" lvl="0" marL="457200" rtl="0" algn="l">
              <a:spcBef>
                <a:spcPts val="1200"/>
              </a:spcBef>
              <a:spcAft>
                <a:spcPts val="0"/>
              </a:spcAft>
              <a:buSzPts val="1800"/>
              <a:buAutoNum type="arabicPeriod"/>
            </a:pPr>
            <a:r>
              <a:rPr lang="en"/>
              <a:t>The generated superpixels are generated much </a:t>
            </a:r>
            <a:r>
              <a:rPr lang="en"/>
              <a:t>more evenly in textureless regions across images.</a:t>
            </a:r>
            <a:endParaRPr/>
          </a:p>
          <a:p>
            <a:pPr indent="-342900" lvl="0" marL="457200" rtl="0" algn="l">
              <a:spcBef>
                <a:spcPts val="0"/>
              </a:spcBef>
              <a:spcAft>
                <a:spcPts val="0"/>
              </a:spcAft>
              <a:buSzPts val="1800"/>
              <a:buAutoNum type="arabicPeriod"/>
            </a:pPr>
            <a:r>
              <a:rPr lang="en"/>
              <a:t>The superpixels are also aligned along the surfaces.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There are also shortcomings of this algorithm:</a:t>
            </a:r>
            <a:endParaRPr/>
          </a:p>
          <a:p>
            <a:pPr indent="-342900" lvl="0" marL="457200" rtl="0" algn="l">
              <a:spcBef>
                <a:spcPts val="1200"/>
              </a:spcBef>
              <a:spcAft>
                <a:spcPts val="0"/>
              </a:spcAft>
              <a:buSzPts val="1800"/>
              <a:buAutoNum type="arabicPeriod"/>
            </a:pPr>
            <a:r>
              <a:rPr lang="en"/>
              <a:t> In textureless regions, the superpixels are still overly fragmented and noisy.</a:t>
            </a:r>
            <a:endParaRPr/>
          </a:p>
          <a:p>
            <a:pPr indent="-342900" lvl="0" marL="457200" rtl="0" algn="l">
              <a:spcBef>
                <a:spcPts val="0"/>
              </a:spcBef>
              <a:spcAft>
                <a:spcPts val="0"/>
              </a:spcAft>
              <a:buSzPts val="1800"/>
              <a:buAutoNum type="arabicPeriod"/>
            </a:pPr>
            <a:r>
              <a:rPr lang="en"/>
              <a:t>The superpixels sometimes span across two surfaces over an edge, such as walls, if they have very similar textures. This will be problematic since it will force the two surfaces to be planar and lead to incorrect supervision.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train the following 4 models for our experiments:</a:t>
            </a:r>
            <a:endParaRPr/>
          </a:p>
          <a:p>
            <a:pPr indent="-342900" lvl="0" marL="457200" rtl="0" algn="l">
              <a:spcBef>
                <a:spcPts val="1200"/>
              </a:spcBef>
              <a:spcAft>
                <a:spcPts val="0"/>
              </a:spcAft>
              <a:buSzPts val="1800"/>
              <a:buAutoNum type="arabicPeriod"/>
            </a:pPr>
            <a:r>
              <a:rPr lang="en"/>
              <a:t>Base Model - based on Monodepthv2 </a:t>
            </a:r>
            <a:endParaRPr/>
          </a:p>
          <a:p>
            <a:pPr indent="-342900" lvl="0" marL="457200" rtl="0" algn="l">
              <a:spcBef>
                <a:spcPts val="0"/>
              </a:spcBef>
              <a:spcAft>
                <a:spcPts val="0"/>
              </a:spcAft>
              <a:buSzPts val="1800"/>
              <a:buAutoNum type="arabicPeriod"/>
            </a:pPr>
            <a:r>
              <a:rPr lang="en"/>
              <a:t>Sparse Keypoints - Using patch match but keeping the number of keypoints &lt;= 100.</a:t>
            </a:r>
            <a:endParaRPr/>
          </a:p>
          <a:p>
            <a:pPr indent="-342900" lvl="0" marL="457200" rtl="0" algn="l">
              <a:spcBef>
                <a:spcPts val="0"/>
              </a:spcBef>
              <a:spcAft>
                <a:spcPts val="0"/>
              </a:spcAft>
              <a:buSzPts val="1800"/>
              <a:buAutoNum type="arabicPeriod"/>
            </a:pPr>
            <a:r>
              <a:rPr lang="en"/>
              <a:t>No Planar Constraint - Using dense patch match on 3000 keypoints but not enforcing any superpixel based planarity constraint.</a:t>
            </a:r>
            <a:endParaRPr/>
          </a:p>
          <a:p>
            <a:pPr indent="-342900" lvl="0" marL="457200" rtl="0" algn="l">
              <a:spcBef>
                <a:spcPts val="0"/>
              </a:spcBef>
              <a:spcAft>
                <a:spcPts val="0"/>
              </a:spcAft>
              <a:buSzPts val="1800"/>
              <a:buAutoNum type="arabicPeriod"/>
            </a:pPr>
            <a:r>
              <a:rPr lang="en"/>
              <a:t>Indoor SFM - Using dense patch match along with superpixels planarity constraint.</a:t>
            </a:r>
            <a:endParaRPr/>
          </a:p>
          <a:p>
            <a:pPr indent="0" lvl="0" marL="0" rtl="0" algn="l">
              <a:spcBef>
                <a:spcPts val="1200"/>
              </a:spcBef>
              <a:spcAft>
                <a:spcPts val="1200"/>
              </a:spcAft>
              <a:buNone/>
            </a:pPr>
            <a:r>
              <a:rPr lang="en"/>
              <a:t>In addition to the above, we also use a pre-trained MiDaS model for evaluation since it was covered as part of the course.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93" name="Google Shape;193;p34"/>
          <p:cNvPicPr preferRelativeResize="0"/>
          <p:nvPr/>
        </p:nvPicPr>
        <p:blipFill>
          <a:blip r:embed="rId3">
            <a:alphaModFix/>
          </a:blip>
          <a:stretch>
            <a:fillRect/>
          </a:stretch>
        </p:blipFill>
        <p:spPr>
          <a:xfrm>
            <a:off x="152400" y="1170125"/>
            <a:ext cx="8839199" cy="35183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99" name="Google Shape;199;p35"/>
          <p:cNvPicPr preferRelativeResize="0"/>
          <p:nvPr/>
        </p:nvPicPr>
        <p:blipFill>
          <a:blip r:embed="rId3">
            <a:alphaModFix/>
          </a:blip>
          <a:stretch>
            <a:fillRect/>
          </a:stretch>
        </p:blipFill>
        <p:spPr>
          <a:xfrm>
            <a:off x="152400" y="1170125"/>
            <a:ext cx="8839199" cy="35183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05" name="Google Shape;205;p36"/>
          <p:cNvPicPr preferRelativeResize="0"/>
          <p:nvPr/>
        </p:nvPicPr>
        <p:blipFill>
          <a:blip r:embed="rId3">
            <a:alphaModFix/>
          </a:blip>
          <a:stretch>
            <a:fillRect/>
          </a:stretch>
        </p:blipFill>
        <p:spPr>
          <a:xfrm>
            <a:off x="152400" y="1170125"/>
            <a:ext cx="8839199" cy="35183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220"/>
              <a:t>Method</a:t>
            </a:r>
            <a:endParaRPr sz="3220"/>
          </a:p>
        </p:txBody>
      </p:sp>
      <p:sp>
        <p:nvSpPr>
          <p:cNvPr id="67" name="Google Shape;67;p15"/>
          <p:cNvSpPr txBox="1"/>
          <p:nvPr>
            <p:ph idx="1" type="body"/>
          </p:nvPr>
        </p:nvSpPr>
        <p:spPr>
          <a:xfrm>
            <a:off x="4998025" y="1152475"/>
            <a:ext cx="383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P</a:t>
            </a:r>
            <a:r>
              <a:rPr baseline="30000" lang="en"/>
              <a:t>2</a:t>
            </a:r>
            <a:r>
              <a:rPr lang="en"/>
              <a:t>Net contains of the following modules:</a:t>
            </a:r>
            <a:endParaRPr/>
          </a:p>
          <a:p>
            <a:pPr indent="-342900" lvl="0" marL="457200" rtl="0" algn="l">
              <a:spcBef>
                <a:spcPts val="1200"/>
              </a:spcBef>
              <a:spcAft>
                <a:spcPts val="0"/>
              </a:spcAft>
              <a:buSzPts val="1800"/>
              <a:buChar char="●"/>
            </a:pPr>
            <a:r>
              <a:rPr lang="en"/>
              <a:t>Two learnable modules:</a:t>
            </a:r>
            <a:endParaRPr/>
          </a:p>
          <a:p>
            <a:pPr indent="-317500" lvl="1" marL="914400" rtl="0" algn="l">
              <a:spcBef>
                <a:spcPts val="0"/>
              </a:spcBef>
              <a:spcAft>
                <a:spcPts val="0"/>
              </a:spcAft>
              <a:buSzPts val="1400"/>
              <a:buChar char="○"/>
            </a:pPr>
            <a:r>
              <a:rPr lang="en"/>
              <a:t>Depth CNN</a:t>
            </a:r>
            <a:endParaRPr/>
          </a:p>
          <a:p>
            <a:pPr indent="-317500" lvl="1" marL="914400" rtl="0" algn="l">
              <a:spcBef>
                <a:spcPts val="0"/>
              </a:spcBef>
              <a:spcAft>
                <a:spcPts val="0"/>
              </a:spcAft>
              <a:buSzPts val="1400"/>
              <a:buChar char="○"/>
            </a:pPr>
            <a:r>
              <a:rPr lang="en"/>
              <a:t>Pose CNN</a:t>
            </a:r>
            <a:endParaRPr/>
          </a:p>
          <a:p>
            <a:pPr indent="-342900" lvl="0" marL="457200" rtl="0" algn="l">
              <a:spcBef>
                <a:spcPts val="0"/>
              </a:spcBef>
              <a:spcAft>
                <a:spcPts val="0"/>
              </a:spcAft>
              <a:buSzPts val="1800"/>
              <a:buChar char="●"/>
            </a:pPr>
            <a:r>
              <a:rPr lang="en"/>
              <a:t>Patch-match Module</a:t>
            </a:r>
            <a:endParaRPr/>
          </a:p>
          <a:p>
            <a:pPr indent="-342900" lvl="0" marL="457200" rtl="0" algn="l">
              <a:spcBef>
                <a:spcPts val="0"/>
              </a:spcBef>
              <a:spcAft>
                <a:spcPts val="0"/>
              </a:spcAft>
              <a:buSzPts val="1800"/>
              <a:buChar char="●"/>
            </a:pPr>
            <a:r>
              <a:rPr lang="en"/>
              <a:t>Plane-regularization Module</a:t>
            </a:r>
            <a:endParaRPr/>
          </a:p>
        </p:txBody>
      </p:sp>
      <p:pic>
        <p:nvPicPr>
          <p:cNvPr id="68" name="Google Shape;68;p15"/>
          <p:cNvPicPr preferRelativeResize="0"/>
          <p:nvPr/>
        </p:nvPicPr>
        <p:blipFill>
          <a:blip r:embed="rId4">
            <a:alphaModFix/>
          </a:blip>
          <a:stretch>
            <a:fillRect/>
          </a:stretch>
        </p:blipFill>
        <p:spPr>
          <a:xfrm>
            <a:off x="488400" y="1001450"/>
            <a:ext cx="4354555" cy="3304084"/>
          </a:xfrm>
          <a:prstGeom prst="rect">
            <a:avLst/>
          </a:prstGeom>
          <a:noFill/>
          <a:ln>
            <a:noFill/>
          </a:ln>
        </p:spPr>
      </p:pic>
      <p:sp>
        <p:nvSpPr>
          <p:cNvPr id="69" name="Google Shape;69;p15"/>
          <p:cNvSpPr txBox="1"/>
          <p:nvPr/>
        </p:nvSpPr>
        <p:spPr>
          <a:xfrm>
            <a:off x="488454" y="4319693"/>
            <a:ext cx="435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Overall network architecture of the P</a:t>
            </a:r>
            <a:r>
              <a:rPr baseline="30000" lang="en"/>
              <a:t>2</a:t>
            </a:r>
            <a:r>
              <a:rPr lang="en"/>
              <a:t>Net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Keypoint Extraction</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a:t>Here, we adopt the points selection strategy from Direct Sparse Odometry (DSO)  for its effectiveness and efficiency. Points from DSO are sampled from pixels that have large intensity gradients.</a:t>
            </a:r>
            <a:endParaRPr/>
          </a:p>
          <a:p>
            <a:pPr indent="-342900" lvl="0" marL="457200" rtl="0" algn="l">
              <a:spcBef>
                <a:spcPts val="0"/>
              </a:spcBef>
              <a:spcAft>
                <a:spcPts val="0"/>
              </a:spcAft>
              <a:buSzPts val="1800"/>
              <a:buChar char="●"/>
            </a:pPr>
            <a:r>
              <a:rPr lang="en"/>
              <a:t>The benefit of doing this is we don’t need to precompute the matching across images which is a challenging task.</a:t>
            </a:r>
            <a:endParaRPr/>
          </a:p>
          <a:p>
            <a:pPr indent="-342900" lvl="0" marL="457200" rtl="0" algn="l">
              <a:spcBef>
                <a:spcPts val="0"/>
              </a:spcBef>
              <a:spcAft>
                <a:spcPts val="0"/>
              </a:spcAft>
              <a:buSzPts val="1800"/>
              <a:buChar char="●"/>
            </a:pPr>
            <a:r>
              <a:rPr lang="en"/>
              <a:t>Our points need to be extracted from the target image only once and no handcrafted descriptor for matching is needed.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Patch based multiview photometric consistency error</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Planar Consistency Loss</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assume that most of the homogeneous color regions are planar regions.</a:t>
            </a:r>
            <a:endParaRPr/>
          </a:p>
          <a:p>
            <a:pPr indent="-342900" lvl="0" marL="457200" rtl="0" algn="l">
              <a:spcBef>
                <a:spcPts val="0"/>
              </a:spcBef>
              <a:spcAft>
                <a:spcPts val="0"/>
              </a:spcAft>
              <a:buSzPts val="1800"/>
              <a:buChar char="●"/>
            </a:pPr>
            <a:r>
              <a:rPr lang="en"/>
              <a:t>We assume a continuous depth that satisfies the planar assumptions within these regions.</a:t>
            </a:r>
            <a:endParaRPr/>
          </a:p>
          <a:p>
            <a:pPr indent="-342900" lvl="0" marL="457200" rtl="0" algn="l">
              <a:spcBef>
                <a:spcPts val="0"/>
              </a:spcBef>
              <a:spcAft>
                <a:spcPts val="0"/>
              </a:spcAft>
              <a:buSzPts val="1800"/>
              <a:buChar char="●"/>
            </a:pPr>
            <a:r>
              <a:rPr lang="en" sz="1000">
                <a:solidFill>
                  <a:schemeClr val="dk1"/>
                </a:solidFill>
              </a:rPr>
              <a:t>Following representative work on reconstruction of indoor scenes, we adopt the Felzenszwalb superpixel segmentation in our approach. The segmentation algorithm follows a greedy approach and segments areas with low gradients, and hence produces more planar regions.</a:t>
            </a:r>
            <a:endParaRPr sz="1000">
              <a:solidFill>
                <a:schemeClr val="dk1"/>
              </a:solidFill>
            </a:endParaRPr>
          </a:p>
          <a:p>
            <a:pPr indent="-342900" lvl="0" marL="457200" rtl="0" algn="l">
              <a:spcBef>
                <a:spcPts val="0"/>
              </a:spcBef>
              <a:spcAft>
                <a:spcPts val="0"/>
              </a:spcAft>
              <a:buSzPts val="1800"/>
              <a:buChar char="●"/>
            </a:pPr>
            <a:r>
              <a:rPr lang="en" sz="1000">
                <a:solidFill>
                  <a:schemeClr val="dk1"/>
                </a:solidFill>
              </a:rPr>
              <a:t>Given an input image I, we first extract superpixels from the image and only keep regions larger than 1000 pixels.</a:t>
            </a:r>
            <a:endParaRPr sz="1000">
              <a:solidFill>
                <a:schemeClr val="dk1"/>
              </a:solidFill>
            </a:endParaRPr>
          </a:p>
          <a:p>
            <a:pPr indent="-342900" lvl="0" marL="457200" rtl="0" algn="l">
              <a:spcBef>
                <a:spcPts val="0"/>
              </a:spcBef>
              <a:spcAft>
                <a:spcPts val="0"/>
              </a:spcAft>
              <a:buSzPts val="1800"/>
              <a:buChar char="●"/>
            </a:pPr>
            <a:r>
              <a:rPr lang="en" sz="1000">
                <a:solidFill>
                  <a:schemeClr val="dk1"/>
                </a:solidFill>
              </a:rPr>
              <a:t>Given an extracted superpixel SPP</a:t>
            </a:r>
            <a:r>
              <a:rPr lang="en" sz="700">
                <a:solidFill>
                  <a:schemeClr val="dk1"/>
                </a:solidFill>
              </a:rPr>
              <a:t>m </a:t>
            </a:r>
            <a:r>
              <a:rPr lang="en" sz="1000">
                <a:solidFill>
                  <a:schemeClr val="dk1"/>
                </a:solidFill>
              </a:rPr>
              <a:t>and its corresponding depth D(p</a:t>
            </a:r>
            <a:r>
              <a:rPr lang="en" sz="700">
                <a:solidFill>
                  <a:schemeClr val="dk1"/>
                </a:solidFill>
              </a:rPr>
              <a:t>n</a:t>
            </a:r>
            <a:r>
              <a:rPr lang="en" sz="1000">
                <a:solidFill>
                  <a:schemeClr val="dk1"/>
                </a:solidFill>
              </a:rPr>
              <a:t>) from an image, where p</a:t>
            </a:r>
            <a:r>
              <a:rPr lang="en" sz="700">
                <a:solidFill>
                  <a:schemeClr val="dk1"/>
                </a:solidFill>
              </a:rPr>
              <a:t>n </a:t>
            </a:r>
            <a:r>
              <a:rPr lang="en" sz="1000">
                <a:solidFill>
                  <a:schemeClr val="dk1"/>
                </a:solidFill>
              </a:rPr>
              <a:t>enumerates all the pixels within SPP</a:t>
            </a:r>
            <a:r>
              <a:rPr lang="en" sz="700">
                <a:solidFill>
                  <a:schemeClr val="dk1"/>
                </a:solidFill>
              </a:rPr>
              <a:t>m</a:t>
            </a:r>
            <a:r>
              <a:rPr lang="en" sz="1000">
                <a:solidFill>
                  <a:schemeClr val="dk1"/>
                </a:solidFill>
              </a:rPr>
              <a:t>, we first backproject all the points p</a:t>
            </a:r>
            <a:r>
              <a:rPr lang="en" sz="700">
                <a:solidFill>
                  <a:schemeClr val="dk1"/>
                </a:solidFill>
              </a:rPr>
              <a:t>n </a:t>
            </a:r>
            <a:r>
              <a:rPr lang="en" sz="1000">
                <a:solidFill>
                  <a:schemeClr val="dk1"/>
                </a:solidFill>
              </a:rPr>
              <a:t>back to 3D space,</a:t>
            </a:r>
            <a:endParaRPr sz="1000">
              <a:solidFill>
                <a:schemeClr val="dk1"/>
              </a:solidFill>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algorithms</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generate superpixels, we evaluate the following 2 algorithms :</a:t>
            </a:r>
            <a:endParaRPr/>
          </a:p>
          <a:p>
            <a:pPr indent="-342900" lvl="0" marL="457200" rtl="0" algn="l">
              <a:spcBef>
                <a:spcPts val="1200"/>
              </a:spcBef>
              <a:spcAft>
                <a:spcPts val="0"/>
              </a:spcAft>
              <a:buSzPts val="1800"/>
              <a:buAutoNum type="arabicPeriod"/>
            </a:pPr>
            <a:r>
              <a:rPr lang="en"/>
              <a:t>SLIC</a:t>
            </a:r>
            <a:endParaRPr/>
          </a:p>
          <a:p>
            <a:pPr indent="-342900" lvl="0" marL="457200" rtl="0" algn="l">
              <a:spcBef>
                <a:spcPts val="0"/>
              </a:spcBef>
              <a:spcAft>
                <a:spcPts val="0"/>
              </a:spcAft>
              <a:buSzPts val="1800"/>
              <a:buAutoNum type="arabicPeriod"/>
            </a:pPr>
            <a:r>
              <a:rPr lang="en"/>
              <a:t>Felzenszwalb (used in the paper)</a:t>
            </a:r>
            <a:endParaRPr/>
          </a:p>
          <a:p>
            <a:pPr indent="0" lvl="0" marL="0" rtl="0" algn="l">
              <a:spcBef>
                <a:spcPts val="1200"/>
              </a:spcBef>
              <a:spcAft>
                <a:spcPts val="1200"/>
              </a:spcAft>
              <a:buNone/>
            </a:pPr>
            <a:r>
              <a:rPr lang="en"/>
              <a:t>We vary the hyperparameters and evaluate the results qualitatively.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Superpixels - SLIC</a:t>
            </a:r>
            <a:endParaRPr/>
          </a:p>
        </p:txBody>
      </p:sp>
      <p:sp>
        <p:nvSpPr>
          <p:cNvPr id="105" name="Google Shape;105;p2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Number of segments - 500</a:t>
            </a:r>
            <a:endParaRPr/>
          </a:p>
        </p:txBody>
      </p:sp>
      <p:pic>
        <p:nvPicPr>
          <p:cNvPr id="106" name="Google Shape;106;p21"/>
          <p:cNvPicPr preferRelativeResize="0"/>
          <p:nvPr/>
        </p:nvPicPr>
        <p:blipFill>
          <a:blip r:embed="rId3">
            <a:alphaModFix/>
          </a:blip>
          <a:stretch>
            <a:fillRect/>
          </a:stretch>
        </p:blipFill>
        <p:spPr>
          <a:xfrm>
            <a:off x="0" y="1539245"/>
            <a:ext cx="9144000" cy="36042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